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8"/>
  </p:notesMasterIdLst>
  <p:sldIdLst>
    <p:sldId id="306" r:id="rId2"/>
    <p:sldId id="294" r:id="rId3"/>
    <p:sldId id="280" r:id="rId4"/>
    <p:sldId id="296" r:id="rId5"/>
    <p:sldId id="259" r:id="rId6"/>
    <p:sldId id="281" r:id="rId7"/>
    <p:sldId id="282" r:id="rId8"/>
    <p:sldId id="283" r:id="rId9"/>
    <p:sldId id="285" r:id="rId10"/>
    <p:sldId id="286" r:id="rId11"/>
    <p:sldId id="287" r:id="rId12"/>
    <p:sldId id="288" r:id="rId13"/>
    <p:sldId id="289" r:id="rId14"/>
    <p:sldId id="290" r:id="rId15"/>
    <p:sldId id="293" r:id="rId16"/>
    <p:sldId id="717" r:id="rId17"/>
    <p:sldId id="308" r:id="rId18"/>
    <p:sldId id="315" r:id="rId19"/>
    <p:sldId id="302" r:id="rId20"/>
    <p:sldId id="307" r:id="rId21"/>
    <p:sldId id="313" r:id="rId22"/>
    <p:sldId id="314" r:id="rId23"/>
    <p:sldId id="309" r:id="rId24"/>
    <p:sldId id="311" r:id="rId25"/>
    <p:sldId id="310" r:id="rId26"/>
    <p:sldId id="295" r:id="rId27"/>
  </p:sldIdLst>
  <p:sldSz cx="12192000" cy="6858000"/>
  <p:notesSz cx="6858000" cy="9144000"/>
  <p:custDataLst>
    <p:tags r:id="rId29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364"/>
    <p:restoredTop sz="95833"/>
  </p:normalViewPr>
  <p:slideViewPr>
    <p:cSldViewPr snapToGrid="0" snapToObjects="1">
      <p:cViewPr varScale="1">
        <p:scale>
          <a:sx n="112" d="100"/>
          <a:sy n="112" d="100"/>
        </p:scale>
        <p:origin x="336" y="3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0D1D12-0C1A-0642-A6EE-F9EC228A8814}" type="datetimeFigureOut">
              <a:rPr lang="en-US" smtClean="0"/>
              <a:t>3/9/2025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74B5ED-7264-1F41-8D2B-DB5023F410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3408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8" name="Google Shape;8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Discuss both frequency distributions and probability distributions here.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B0ABEC-C12A-406C-891F-D781DD2BBD1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0030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Discuss categorical vs numerical variables here.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B0ABEC-C12A-406C-891F-D781DD2BBD1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1479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 about how the number of scatterplots expands exponentially as the number of variables being explored is increased.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B0ABEC-C12A-406C-891F-D781DD2BBD1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69604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 about when you would use a bar chart vas a scatterplot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B0ABEC-C12A-406C-891F-D781DD2BBD1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70552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 about why pie charts are not to be used here.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B0ABEC-C12A-406C-891F-D781DD2BBD1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2219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 about why pie charts are not to be used here.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B0ABEC-C12A-406C-891F-D781DD2BBD1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317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728787"/>
            <a:ext cx="9144000" cy="1781175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851BC-F170-4E4B-8200-C04C1C7E299C}" type="datetimeFigureOut">
              <a:rPr lang="en-US" smtClean="0"/>
              <a:t>3/9/2025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6BF1C-62BE-7D4B-8F59-44B118A75B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8869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851BC-F170-4E4B-8200-C04C1C7E299C}" type="datetimeFigureOut">
              <a:rPr lang="en-US" smtClean="0"/>
              <a:t>3/9/2025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6BF1C-62BE-7D4B-8F59-44B118A75B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7515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2214563"/>
            <a:ext cx="5181600" cy="39624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14563"/>
            <a:ext cx="5181600" cy="3962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851BC-F170-4E4B-8200-C04C1C7E299C}" type="datetimeFigureOut">
              <a:rPr lang="en-US" smtClean="0"/>
              <a:t>3/9/2025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6BF1C-62BE-7D4B-8F59-44B118A75B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9074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851BC-F170-4E4B-8200-C04C1C7E299C}" type="datetimeFigureOut">
              <a:rPr lang="en-US" smtClean="0"/>
              <a:t>3/9/2025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6BF1C-62BE-7D4B-8F59-44B118A75B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791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/>
          <p:nvPr/>
        </p:nvSpPr>
        <p:spPr>
          <a:xfrm>
            <a:off x="148828" y="1021769"/>
            <a:ext cx="4565225" cy="3317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 algn="l" defTabSz="457200">
              <a:defRPr sz="24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rPr sz="1687" b="1" dirty="0"/>
              <a:t>Supporting a Balanced, Modern and Ready Nation</a:t>
            </a:r>
          </a:p>
        </p:txBody>
      </p:sp>
      <p:pic>
        <p:nvPicPr>
          <p:cNvPr id="13" name="mors-w-green-blue-glob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264" y="281286"/>
            <a:ext cx="3150352" cy="740484"/>
          </a:xfrm>
          <a:prstGeom prst="rect">
            <a:avLst/>
          </a:prstGeom>
          <a:ln w="12700">
            <a:miter lim="400000"/>
          </a:ln>
        </p:spPr>
      </p:pic>
      <p:sp>
        <p:nvSpPr>
          <p:cNvPr id="14" name="Shape 1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39494190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9B3E28-EBBA-4C84-97FD-F4ADE0C47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0A12CB-987D-4719-B02A-C156130C27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033E55-2E6B-4DC1-9FE8-57E3851CDD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9851BC-F170-4E4B-8200-C04C1C7E299C}" type="datetimeFigureOut">
              <a:rPr lang="en-US" smtClean="0"/>
              <a:t>3/9/2025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82FB64-1FA0-4C5C-8F88-EE896C0F72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1F1A53-C01C-41AF-9001-DE18FE7CF8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D6BF1C-62BE-7D4B-8F59-44B118A75B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1543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56264" y="1353528"/>
            <a:ext cx="10515600" cy="6799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2171700"/>
            <a:ext cx="10515600" cy="40052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9851BC-F170-4E4B-8200-C04C1C7E299C}" type="datetimeFigureOut">
              <a:rPr lang="en-US" smtClean="0"/>
              <a:t>3/9/2025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D6BF1C-62BE-7D4B-8F59-44B118A75BEC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mors-nl-banner-bg.jpg"/>
          <p:cNvPicPr>
            <a:picLocks noChangeAspect="1"/>
          </p:cNvPicPr>
          <p:nvPr userDrawn="1"/>
        </p:nvPicPr>
        <p:blipFill rotWithShape="1">
          <a:blip r:embed="rId8"/>
          <a:srcRect l="298" r="449" b="10256"/>
          <a:stretch/>
        </p:blipFill>
        <p:spPr>
          <a:xfrm>
            <a:off x="0" y="0"/>
            <a:ext cx="12192000" cy="1280160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Shape 12"/>
          <p:cNvSpPr/>
          <p:nvPr userDrawn="1"/>
        </p:nvSpPr>
        <p:spPr>
          <a:xfrm>
            <a:off x="148828" y="1021769"/>
            <a:ext cx="4565225" cy="3317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 algn="l" defTabSz="457200">
              <a:defRPr sz="24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rPr sz="1687" b="1" dirty="0"/>
              <a:t>Supporting a Balanced, Modern and Ready Nation</a:t>
            </a:r>
          </a:p>
        </p:txBody>
      </p:sp>
      <p:pic>
        <p:nvPicPr>
          <p:cNvPr id="9" name="mors-w-green-blue-globe.png"/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856264" y="281286"/>
            <a:ext cx="3150352" cy="740484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3425787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i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en.wikipedia.org/wiki/Rogers_Commission_Report#:~:text=The%20commission%20found%20that%20the,external%20tank%2C%20causing%20structural%20failure." TargetMode="Externa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harles_Joseph_Minard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iencemuseum.org.uk/objects-and-stories/florence-nightingale-pioneer-statistician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John_Snow" TargetMode="External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www.washingtonpost.com/investigations/76-billion-opioid-pills-newly-released-federal-data-unmasks-the-epidemic/2019/07/16/5f29fd62-a73e-11e9-86dd-d7f0e60391e9_story.html" TargetMode="External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mazon.com/dp/0472034642?ref=ppx_yo2ov_dt_b_fed_asin_title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"/>
          <p:cNvSpPr txBox="1">
            <a:spLocks noGrp="1"/>
          </p:cNvSpPr>
          <p:nvPr>
            <p:ph type="ctrTitle"/>
          </p:nvPr>
        </p:nvSpPr>
        <p:spPr>
          <a:xfrm>
            <a:off x="1309368" y="2683153"/>
            <a:ext cx="9888718" cy="117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entury Gothic"/>
              <a:buNone/>
            </a:pPr>
            <a:br>
              <a:rPr lang="en-US" dirty="0">
                <a:solidFill>
                  <a:schemeClr val="accent1">
                    <a:lumMod val="40000"/>
                    <a:lumOff val="60000"/>
                  </a:schemeClr>
                </a:solidFill>
              </a:rPr>
            </a:br>
            <a:r>
              <a:rPr lang="en-US" dirty="0"/>
              <a:t>Data Visualization</a:t>
            </a:r>
            <a:endParaRPr dirty="0"/>
          </a:p>
        </p:txBody>
      </p:sp>
      <p:sp>
        <p:nvSpPr>
          <p:cNvPr id="91" name="Google Shape;91;p1"/>
          <p:cNvSpPr txBox="1">
            <a:spLocks noGrp="1"/>
          </p:cNvSpPr>
          <p:nvPr>
            <p:ph type="subTitle" idx="1"/>
          </p:nvPr>
        </p:nvSpPr>
        <p:spPr>
          <a:xfrm>
            <a:off x="1456441" y="4687371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r>
              <a:rPr lang="en-US" sz="2800" b="1" dirty="0"/>
              <a:t>MORS CSAP</a:t>
            </a:r>
          </a:p>
          <a:p>
            <a:r>
              <a:rPr lang="en-US" sz="2800" b="1"/>
              <a:t>Tuesday, March 11, 2025</a:t>
            </a:r>
          </a:p>
          <a:p>
            <a:r>
              <a:rPr lang="en-US" sz="2800" b="1"/>
              <a:t>Walt </a:t>
            </a:r>
            <a:r>
              <a:rPr lang="en-US" sz="2800" b="1" dirty="0"/>
              <a:t>DeGrange</a:t>
            </a:r>
          </a:p>
        </p:txBody>
      </p:sp>
    </p:spTree>
    <p:extLst>
      <p:ext uri="{BB962C8B-B14F-4D97-AF65-F5344CB8AC3E}">
        <p14:creationId xmlns:p14="http://schemas.microsoft.com/office/powerpoint/2010/main" val="4234498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0EDE6-FE7A-4A83-9DA2-71FDD8A7AF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75391"/>
            <a:ext cx="10515600" cy="67994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Relationship – </a:t>
            </a:r>
            <a:r>
              <a:rPr lang="en-US" b="1" dirty="0">
                <a:solidFill>
                  <a:srgbClr val="4167B1"/>
                </a:solidFill>
              </a:rPr>
              <a:t>Scatter Plot</a:t>
            </a:r>
            <a:r>
              <a:rPr lang="en-US" b="1" dirty="0"/>
              <a:t> </a:t>
            </a:r>
            <a:endParaRPr lang="en-US" b="1" dirty="0">
              <a:solidFill>
                <a:srgbClr val="4167B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AED61B-4272-4F0A-87B1-7D82063881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93125"/>
            <a:ext cx="4070132" cy="4351338"/>
          </a:xfrm>
        </p:spPr>
        <p:txBody>
          <a:bodyPr>
            <a:normAutofit/>
          </a:bodyPr>
          <a:lstStyle/>
          <a:p>
            <a:pPr>
              <a:buClr>
                <a:srgbClr val="4167B1"/>
              </a:buClr>
              <a:buSzPct val="100000"/>
              <a:buFont typeface="Century Gothic" panose="020B0502020202020204" pitchFamily="34" charset="0"/>
              <a:buChar char="►"/>
            </a:pPr>
            <a:r>
              <a:rPr lang="en-US" dirty="0"/>
              <a:t>Do: </a:t>
            </a:r>
          </a:p>
          <a:p>
            <a:pPr lvl="1">
              <a:buClr>
                <a:srgbClr val="4167B1"/>
              </a:buClr>
              <a:buSzPct val="100000"/>
              <a:buFont typeface="Century Gothic" panose="020B0502020202020204" pitchFamily="34" charset="0"/>
              <a:buChar char="►"/>
            </a:pPr>
            <a:r>
              <a:rPr lang="en-US" dirty="0"/>
              <a:t>Use to plot relationship between numerical variables</a:t>
            </a:r>
          </a:p>
          <a:p>
            <a:pPr lvl="1">
              <a:buClr>
                <a:srgbClr val="4167B1"/>
              </a:buClr>
              <a:buSzPct val="100000"/>
              <a:buFont typeface="Century Gothic" panose="020B0502020202020204" pitchFamily="34" charset="0"/>
              <a:buChar char="►"/>
            </a:pPr>
            <a:endParaRPr lang="en-US" dirty="0"/>
          </a:p>
          <a:p>
            <a:pPr>
              <a:buClr>
                <a:srgbClr val="4167B1"/>
              </a:buClr>
              <a:buSzPct val="100000"/>
              <a:buFont typeface="Century Gothic" panose="020B0502020202020204" pitchFamily="34" charset="0"/>
              <a:buChar char="►"/>
            </a:pPr>
            <a:r>
              <a:rPr lang="en-US" dirty="0"/>
              <a:t>Don’t: </a:t>
            </a:r>
          </a:p>
          <a:p>
            <a:pPr lvl="1">
              <a:buClr>
                <a:srgbClr val="4167B1"/>
              </a:buClr>
              <a:buSzPct val="100000"/>
              <a:buFont typeface="Century Gothic" panose="020B0502020202020204" pitchFamily="34" charset="0"/>
              <a:buChar char="►"/>
            </a:pPr>
            <a:r>
              <a:rPr lang="en-US" dirty="0"/>
              <a:t>Use a single scatterplot for three or more variables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Use multiple scatterplots instead</a:t>
            </a:r>
          </a:p>
          <a:p>
            <a:pPr lvl="1">
              <a:buClr>
                <a:srgbClr val="4167B1"/>
              </a:buClr>
              <a:buSzPct val="100000"/>
              <a:buFont typeface="Century Gothic" panose="020B0502020202020204" pitchFamily="34" charset="0"/>
              <a:buChar char="►"/>
            </a:pP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557E4BA-6A63-45BF-A30C-331B405514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7944" y="2132194"/>
            <a:ext cx="5946211" cy="42472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90B9AB-6FBC-47B2-8758-95AC996564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77EFD-8A0A-43AB-91B3-716A1CD3BE0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491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0EDE6-FE7A-4A83-9DA2-71FDD8A7AF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93004"/>
            <a:ext cx="10515600" cy="67994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Comparison</a:t>
            </a:r>
            <a:endParaRPr lang="en-US" b="1" dirty="0">
              <a:solidFill>
                <a:srgbClr val="4167B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AED61B-4272-4F0A-87B1-7D82063881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6264" y="2506662"/>
            <a:ext cx="5047035" cy="4351338"/>
          </a:xfrm>
        </p:spPr>
        <p:txBody>
          <a:bodyPr>
            <a:normAutofit/>
          </a:bodyPr>
          <a:lstStyle/>
          <a:p>
            <a:pPr>
              <a:buClr>
                <a:srgbClr val="4167B1"/>
              </a:buClr>
              <a:buSzPct val="100000"/>
              <a:buFont typeface="Century Gothic" panose="020B0502020202020204" pitchFamily="34" charset="0"/>
              <a:buChar char="►"/>
            </a:pPr>
            <a:r>
              <a:rPr lang="en-US" dirty="0"/>
              <a:t>Perform a comparison among items or over time</a:t>
            </a:r>
          </a:p>
          <a:p>
            <a:pPr>
              <a:buClr>
                <a:srgbClr val="4167B1"/>
              </a:buClr>
              <a:buSzPct val="100000"/>
              <a:buFont typeface="Century Gothic" panose="020B0502020202020204" pitchFamily="34" charset="0"/>
              <a:buChar char="►"/>
            </a:pPr>
            <a:r>
              <a:rPr lang="en-US" dirty="0"/>
              <a:t>Bar plots and line charts are useful comparison tools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B5F4ED-D241-4721-9E84-01820F6E90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77EFD-8A0A-43AB-91B3-716A1CD3BE07}" type="slidenum">
              <a:rPr lang="en-US" smtClean="0"/>
              <a:t>11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F222986-652C-4D83-91E5-13D91A91BB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4064" y="2002260"/>
            <a:ext cx="5597295" cy="39980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43670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0EDE6-FE7A-4A83-9DA2-71FDD8A7A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Comparison – </a:t>
            </a:r>
            <a:r>
              <a:rPr lang="en-US" b="1" dirty="0">
                <a:solidFill>
                  <a:srgbClr val="4167B1"/>
                </a:solidFill>
              </a:rPr>
              <a:t>Bar Plot</a:t>
            </a:r>
            <a:r>
              <a:rPr lang="en-US" b="1" dirty="0"/>
              <a:t> </a:t>
            </a:r>
            <a:endParaRPr lang="en-US" b="1" dirty="0">
              <a:solidFill>
                <a:srgbClr val="4167B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AED61B-4272-4F0A-87B1-7D82063881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1654" y="2198868"/>
            <a:ext cx="5047035" cy="4351338"/>
          </a:xfrm>
        </p:spPr>
        <p:txBody>
          <a:bodyPr>
            <a:normAutofit/>
          </a:bodyPr>
          <a:lstStyle/>
          <a:p>
            <a:pPr>
              <a:buClr>
                <a:srgbClr val="4167B1"/>
              </a:buClr>
              <a:buSzPct val="100000"/>
              <a:buFont typeface="Century Gothic" panose="020B0502020202020204" pitchFamily="34" charset="0"/>
              <a:buChar char="►"/>
            </a:pPr>
            <a:r>
              <a:rPr lang="en-US" dirty="0"/>
              <a:t>Do: </a:t>
            </a:r>
          </a:p>
          <a:p>
            <a:pPr lvl="1">
              <a:buClr>
                <a:srgbClr val="4167B1"/>
              </a:buClr>
              <a:buSzPct val="100000"/>
              <a:buFont typeface="Century Gothic" panose="020B0502020202020204" pitchFamily="34" charset="0"/>
              <a:buChar char="►"/>
            </a:pPr>
            <a:r>
              <a:rPr lang="en-US" dirty="0"/>
              <a:t>Use to present comparisons of categorical data</a:t>
            </a:r>
          </a:p>
          <a:p>
            <a:pPr>
              <a:buClr>
                <a:srgbClr val="4167B1"/>
              </a:buClr>
              <a:buSzPct val="100000"/>
              <a:buFont typeface="Century Gothic" panose="020B0502020202020204" pitchFamily="34" charset="0"/>
              <a:buChar char="►"/>
            </a:pPr>
            <a:endParaRPr lang="en-US" dirty="0"/>
          </a:p>
          <a:p>
            <a:pPr>
              <a:buClr>
                <a:srgbClr val="4167B1"/>
              </a:buClr>
              <a:buSzPct val="100000"/>
              <a:buFont typeface="Century Gothic" panose="020B0502020202020204" pitchFamily="34" charset="0"/>
              <a:buChar char="►"/>
            </a:pPr>
            <a:r>
              <a:rPr lang="en-US" dirty="0"/>
              <a:t>Don’t: </a:t>
            </a:r>
          </a:p>
          <a:p>
            <a:pPr lvl="1">
              <a:buClr>
                <a:srgbClr val="4167B1"/>
              </a:buClr>
              <a:buSzPct val="100000"/>
              <a:buFont typeface="Century Gothic" panose="020B0502020202020204" pitchFamily="34" charset="0"/>
              <a:buChar char="►"/>
            </a:pPr>
            <a:r>
              <a:rPr lang="en-US" dirty="0"/>
              <a:t>Use to present relationships between numerical data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8B3EDF-B28E-4F57-83DA-F497A214E1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77EFD-8A0A-43AB-91B3-716A1CD3BE07}" type="slidenum">
              <a:rPr lang="en-US" smtClean="0"/>
              <a:t>12</a:t>
            </a:fld>
            <a:endParaRPr lang="en-US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14F52810-5566-49A8-AB45-9AEB3B51C8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693498"/>
            <a:ext cx="5597295" cy="39980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18821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0EDE6-FE7A-4A83-9DA2-71FDD8A7A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Composition</a:t>
            </a:r>
            <a:endParaRPr lang="en-US" b="1" dirty="0">
              <a:solidFill>
                <a:srgbClr val="4167B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AED61B-4272-4F0A-87B1-7D82063881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1847" y="2381431"/>
            <a:ext cx="3762984" cy="4351338"/>
          </a:xfrm>
        </p:spPr>
        <p:txBody>
          <a:bodyPr>
            <a:normAutofit/>
          </a:bodyPr>
          <a:lstStyle/>
          <a:p>
            <a:pPr>
              <a:buClr>
                <a:srgbClr val="4167B1"/>
              </a:buClr>
              <a:buSzPct val="100000"/>
              <a:buFont typeface="Century Gothic" panose="020B0502020202020204" pitchFamily="34" charset="0"/>
              <a:buChar char="►"/>
            </a:pPr>
            <a:r>
              <a:rPr lang="en-US" dirty="0"/>
              <a:t>Parts of a whole</a:t>
            </a:r>
          </a:p>
          <a:p>
            <a:pPr>
              <a:buClr>
                <a:srgbClr val="4167B1"/>
              </a:buClr>
              <a:buSzPct val="100000"/>
              <a:buFont typeface="Century Gothic" panose="020B0502020202020204" pitchFamily="34" charset="0"/>
              <a:buChar char="►"/>
            </a:pPr>
            <a:r>
              <a:rPr lang="en-US" dirty="0"/>
              <a:t>Visuals to consider:</a:t>
            </a:r>
          </a:p>
          <a:p>
            <a:pPr lvl="1">
              <a:buClr>
                <a:srgbClr val="4167B1"/>
              </a:buClr>
              <a:buSzPct val="100000"/>
              <a:buFont typeface="Century Gothic" panose="020B0502020202020204" pitchFamily="34" charset="0"/>
              <a:buChar char="►"/>
            </a:pPr>
            <a:r>
              <a:rPr lang="en-US" dirty="0"/>
              <a:t>Pie Charts</a:t>
            </a:r>
          </a:p>
          <a:p>
            <a:pPr lvl="1">
              <a:buClr>
                <a:srgbClr val="4167B1"/>
              </a:buClr>
              <a:buSzPct val="100000"/>
              <a:buFont typeface="Century Gothic" panose="020B0502020202020204" pitchFamily="34" charset="0"/>
              <a:buChar char="►"/>
            </a:pPr>
            <a:r>
              <a:rPr lang="en-US" dirty="0"/>
              <a:t>Tree Maps</a:t>
            </a:r>
          </a:p>
          <a:p>
            <a:pPr lvl="1">
              <a:buClr>
                <a:srgbClr val="4167B1"/>
              </a:buClr>
              <a:buSzPct val="100000"/>
              <a:buFont typeface="Century Gothic" panose="020B0502020202020204" pitchFamily="34" charset="0"/>
              <a:buChar char="►"/>
            </a:pPr>
            <a:r>
              <a:rPr lang="en-US" dirty="0"/>
              <a:t>Area Charts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767188-7BA4-4A1B-9E40-69BB2BC26A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77EFD-8A0A-43AB-91B3-716A1CD3BE07}" type="slidenum">
              <a:rPr lang="en-US" smtClean="0"/>
              <a:t>13</a:t>
            </a:fld>
            <a:endParaRPr lang="en-US"/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7D3B816D-50AB-43AB-9AC3-43C223FC33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0414" y="1987862"/>
            <a:ext cx="7537305" cy="422525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C8B1A8B-9C14-427C-A52F-0A6BDBE297DA}"/>
              </a:ext>
            </a:extLst>
          </p:cNvPr>
          <p:cNvSpPr txBox="1"/>
          <p:nvPr/>
        </p:nvSpPr>
        <p:spPr>
          <a:xfrm>
            <a:off x="6350577" y="1270567"/>
            <a:ext cx="4355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DC Park Visits in 2015</a:t>
            </a:r>
          </a:p>
        </p:txBody>
      </p:sp>
    </p:spTree>
    <p:extLst>
      <p:ext uri="{BB962C8B-B14F-4D97-AF65-F5344CB8AC3E}">
        <p14:creationId xmlns:p14="http://schemas.microsoft.com/office/powerpoint/2010/main" val="32730894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0EDE6-FE7A-4A83-9DA2-71FDD8A7A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Composition – </a:t>
            </a:r>
            <a:r>
              <a:rPr lang="en-US" b="1" dirty="0">
                <a:solidFill>
                  <a:srgbClr val="4167B1"/>
                </a:solidFill>
              </a:rPr>
              <a:t>Tree Map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AED61B-4272-4F0A-87B1-7D82063881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2256" y="2370137"/>
            <a:ext cx="3792167" cy="4351338"/>
          </a:xfrm>
        </p:spPr>
        <p:txBody>
          <a:bodyPr>
            <a:normAutofit/>
          </a:bodyPr>
          <a:lstStyle/>
          <a:p>
            <a:pPr>
              <a:buClr>
                <a:srgbClr val="4167B1"/>
              </a:buClr>
              <a:buSzPct val="100000"/>
              <a:buFont typeface="Century Gothic" panose="020B0502020202020204" pitchFamily="34" charset="0"/>
              <a:buChar char="►"/>
            </a:pPr>
            <a:r>
              <a:rPr lang="en-US" dirty="0"/>
              <a:t>Do: </a:t>
            </a:r>
          </a:p>
          <a:p>
            <a:pPr lvl="1">
              <a:buClr>
                <a:srgbClr val="4167B1"/>
              </a:buClr>
              <a:buSzPct val="100000"/>
              <a:buFont typeface="Century Gothic" panose="020B0502020202020204" pitchFamily="34" charset="0"/>
              <a:buChar char="►"/>
            </a:pPr>
            <a:r>
              <a:rPr lang="en-US" dirty="0"/>
              <a:t>Use tree maps for static data</a:t>
            </a:r>
          </a:p>
          <a:p>
            <a:pPr lvl="1">
              <a:buClr>
                <a:srgbClr val="4167B1"/>
              </a:buClr>
              <a:buSzPct val="100000"/>
              <a:buFont typeface="Century Gothic" panose="020B0502020202020204" pitchFamily="34" charset="0"/>
              <a:buChar char="►"/>
            </a:pPr>
            <a:r>
              <a:rPr lang="en-US" dirty="0"/>
              <a:t>Use color to represent groups and subgroups</a:t>
            </a:r>
          </a:p>
          <a:p>
            <a:pPr>
              <a:buClr>
                <a:srgbClr val="4167B1"/>
              </a:buClr>
              <a:buSzPct val="100000"/>
              <a:buFont typeface="Century Gothic" panose="020B0502020202020204" pitchFamily="34" charset="0"/>
              <a:buChar char="►"/>
            </a:pPr>
            <a:r>
              <a:rPr lang="en-US" dirty="0"/>
              <a:t>Don’t: </a:t>
            </a:r>
          </a:p>
          <a:p>
            <a:pPr lvl="1">
              <a:buClr>
                <a:srgbClr val="4167B1"/>
              </a:buClr>
              <a:buSzPct val="100000"/>
              <a:buFont typeface="Century Gothic" panose="020B0502020202020204" pitchFamily="34" charset="0"/>
              <a:buChar char="►"/>
            </a:pPr>
            <a:r>
              <a:rPr lang="en-US" dirty="0"/>
              <a:t>Use with data with many categories</a:t>
            </a:r>
          </a:p>
          <a:p>
            <a:pPr lvl="1">
              <a:buClr>
                <a:srgbClr val="4167B1"/>
              </a:buClr>
              <a:buSzPct val="100000"/>
              <a:buFont typeface="Century Gothic" panose="020B0502020202020204" pitchFamily="34" charset="0"/>
              <a:buChar char="►"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1E1757-2551-4743-8BC4-4702B5C36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77EFD-8A0A-43AB-91B3-716A1CD3BE07}" type="slidenum">
              <a:rPr lang="en-US" smtClean="0"/>
              <a:t>14</a:t>
            </a:fld>
            <a:endParaRPr lang="en-US"/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664B5F1C-6E70-42AB-98E6-2B700F3468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3365" y="2420806"/>
            <a:ext cx="6329540" cy="354820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122FB82-FCED-4358-9890-DDA51ABA624E}"/>
              </a:ext>
            </a:extLst>
          </p:cNvPr>
          <p:cNvSpPr txBox="1"/>
          <p:nvPr/>
        </p:nvSpPr>
        <p:spPr>
          <a:xfrm>
            <a:off x="6352754" y="1619073"/>
            <a:ext cx="4355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DC Park Visits in 2015</a:t>
            </a:r>
          </a:p>
        </p:txBody>
      </p:sp>
    </p:spTree>
    <p:extLst>
      <p:ext uri="{BB962C8B-B14F-4D97-AF65-F5344CB8AC3E}">
        <p14:creationId xmlns:p14="http://schemas.microsoft.com/office/powerpoint/2010/main" val="30717119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0EDE6-FE7A-4A83-9DA2-71FDD8A7A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Selecting a graphic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1E1757-2551-4743-8BC4-4702B5C36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77EFD-8A0A-43AB-91B3-716A1CD3BE07}" type="slidenum">
              <a:rPr lang="en-US" smtClean="0"/>
              <a:t>15</a:t>
            </a:fld>
            <a:endParaRPr lang="en-US"/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DF6B2612-33C4-4B9A-BE35-60413E7DE9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3397" r="9102"/>
          <a:stretch/>
        </p:blipFill>
        <p:spPr bwMode="auto">
          <a:xfrm>
            <a:off x="765242" y="1391285"/>
            <a:ext cx="6330609" cy="5101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1E64B91D-3F16-49C3-A77A-92B4A176E3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8742" y="1592161"/>
            <a:ext cx="3792167" cy="4351338"/>
          </a:xfrm>
        </p:spPr>
        <p:txBody>
          <a:bodyPr>
            <a:normAutofit/>
          </a:bodyPr>
          <a:lstStyle/>
          <a:p>
            <a:pPr>
              <a:buClr>
                <a:srgbClr val="4167B1"/>
              </a:buClr>
              <a:buSzPct val="100000"/>
              <a:buFont typeface="Century Gothic" panose="020B0502020202020204" pitchFamily="34" charset="0"/>
              <a:buChar char="►"/>
            </a:pPr>
            <a:r>
              <a:rPr lang="en-US" dirty="0"/>
              <a:t>We looked a just a few examples today. There are many more graphics to explore!</a:t>
            </a:r>
          </a:p>
          <a:p>
            <a:pPr lvl="1">
              <a:buClr>
                <a:srgbClr val="4167B1"/>
              </a:buClr>
              <a:buSzPct val="100000"/>
              <a:buFont typeface="Century Gothic" panose="020B0502020202020204" pitchFamily="34" charset="0"/>
              <a:buChar char="►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61885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CF2C08-FD59-9E55-2354-0F8E105746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7416" y="3001808"/>
            <a:ext cx="8887744" cy="679940"/>
          </a:xfrm>
        </p:spPr>
        <p:txBody>
          <a:bodyPr>
            <a:noAutofit/>
          </a:bodyPr>
          <a:lstStyle/>
          <a:p>
            <a:r>
              <a:rPr lang="en-US" sz="6000" b="1" dirty="0"/>
              <a:t>History of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10186042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BE5C350-E175-47A2-85F7-59F80B021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77EFD-8A0A-43AB-91B3-716A1CD3BE07}" type="slidenum">
              <a:rPr lang="en-US" smtClean="0"/>
              <a:t>17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B04E3C9-C1CB-47F1-A6C4-39BE461EE6B5}"/>
              </a:ext>
            </a:extLst>
          </p:cNvPr>
          <p:cNvSpPr txBox="1"/>
          <p:nvPr/>
        </p:nvSpPr>
        <p:spPr>
          <a:xfrm>
            <a:off x="2307631" y="618265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Linux Libertine"/>
              </a:rPr>
              <a:t>1986 - </a:t>
            </a:r>
            <a:r>
              <a:rPr lang="en-US" b="0" i="0" dirty="0">
                <a:solidFill>
                  <a:srgbClr val="000000"/>
                </a:solidFill>
                <a:effectLst/>
                <a:latin typeface="Linux Libertine"/>
                <a:hlinkClick r:id="rId2"/>
              </a:rPr>
              <a:t>Rogers Commission Report</a:t>
            </a:r>
            <a:endParaRPr lang="en-US" b="0" i="0" dirty="0">
              <a:solidFill>
                <a:srgbClr val="000000"/>
              </a:solidFill>
              <a:effectLst/>
              <a:latin typeface="Linux Libertine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BE8D62D-815E-4F9E-9DE3-F29B4AEDBB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6009" y="3535036"/>
            <a:ext cx="3552381" cy="264761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31CD511-E8A5-452B-B54C-6340298E17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3349" y="1756986"/>
            <a:ext cx="3357700" cy="1425659"/>
          </a:xfrm>
          <a:prstGeom prst="rect">
            <a:avLst/>
          </a:prstGeom>
        </p:spPr>
      </p:pic>
      <p:pic>
        <p:nvPicPr>
          <p:cNvPr id="1026" name="Picture 2" descr="Challenger Launch Decision - Aerossurance">
            <a:extLst>
              <a:ext uri="{FF2B5EF4-FFF2-40B4-BE49-F238E27FC236}">
                <a16:creationId xmlns:a16="http://schemas.microsoft.com/office/drawing/2014/main" id="{C129E495-932F-46E9-9857-6C4A07816A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119" y="1756986"/>
            <a:ext cx="7466837" cy="4288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51780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45FC4-C970-F0A9-BA6E-47F0C7B13F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Putting Data in Context and Supporting Decisions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27286F-927D-12CC-F865-26813367D4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015" y="2377433"/>
            <a:ext cx="2745639" cy="4081103"/>
          </a:xfrm>
          <a:prstGeom prst="rect">
            <a:avLst/>
          </a:prstGeom>
        </p:spPr>
      </p:pic>
      <p:pic>
        <p:nvPicPr>
          <p:cNvPr id="1026" name="Picture 2" descr="Ordinances and edicts of Louis XIV, 1667-73, Le Fèvre Caumartin copy |  Christie's">
            <a:extLst>
              <a:ext uri="{FF2B5EF4-FFF2-40B4-BE49-F238E27FC236}">
                <a16:creationId xmlns:a16="http://schemas.microsoft.com/office/drawing/2014/main" id="{4D5DB61D-27E7-4BC7-BCB8-E980C1DA57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3547" y="2109350"/>
            <a:ext cx="3161097" cy="3201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Ordonnance de Louis XIV roy de France et de Navarre donnee a Saint.. by  France, King of France Louis XIV on The Lawbook Exchange, Ltd">
            <a:extLst>
              <a:ext uri="{FF2B5EF4-FFF2-40B4-BE49-F238E27FC236}">
                <a16:creationId xmlns:a16="http://schemas.microsoft.com/office/drawing/2014/main" id="{FB215220-56CB-A615-6D4D-DD81F5A670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4613" y="2377433"/>
            <a:ext cx="3435647" cy="2284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3C5836C-E96E-E15E-C002-9C7B4170CF89}"/>
              </a:ext>
            </a:extLst>
          </p:cNvPr>
          <p:cNvSpPr txBox="1"/>
          <p:nvPr/>
        </p:nvSpPr>
        <p:spPr>
          <a:xfrm>
            <a:off x="5455619" y="5560843"/>
            <a:ext cx="44343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First Minister of State (1661-1683)</a:t>
            </a:r>
          </a:p>
          <a:p>
            <a:r>
              <a:rPr lang="en-US" dirty="0"/>
              <a:t>Comptroller-General of Finances (1665-1683)</a:t>
            </a:r>
          </a:p>
          <a:p>
            <a:r>
              <a:rPr lang="en-US" dirty="0"/>
              <a:t>Secretary of state of the navy (1668-1683)</a:t>
            </a:r>
          </a:p>
        </p:txBody>
      </p:sp>
    </p:spTree>
    <p:extLst>
      <p:ext uri="{BB962C8B-B14F-4D97-AF65-F5344CB8AC3E}">
        <p14:creationId xmlns:p14="http://schemas.microsoft.com/office/powerpoint/2010/main" val="19128691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03D1E9-D414-45FF-BD03-2D7C86043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77EFD-8A0A-43AB-91B3-716A1CD3BE07}" type="slidenum">
              <a:rPr lang="en-US" smtClean="0"/>
              <a:t>19</a:t>
            </a:fld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A6E6748-F9AF-4353-9E5F-E07B07BF91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036" y="1689810"/>
            <a:ext cx="8821928" cy="420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A275817-2713-43F5-978B-460EAC8A66C0}"/>
              </a:ext>
            </a:extLst>
          </p:cNvPr>
          <p:cNvSpPr txBox="1"/>
          <p:nvPr/>
        </p:nvSpPr>
        <p:spPr>
          <a:xfrm>
            <a:off x="3886200" y="598701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Linux Libertine"/>
              </a:rPr>
              <a:t>1869 - </a:t>
            </a:r>
            <a:r>
              <a:rPr lang="en-US" b="0" i="0" dirty="0">
                <a:solidFill>
                  <a:srgbClr val="000000"/>
                </a:solidFill>
                <a:effectLst/>
                <a:latin typeface="Linux Libertine"/>
                <a:hlinkClick r:id="rId3"/>
              </a:rPr>
              <a:t>Charles Joseph Minard</a:t>
            </a:r>
            <a:endParaRPr lang="en-US" b="0" i="0" dirty="0">
              <a:solidFill>
                <a:srgbClr val="000000"/>
              </a:solidFill>
              <a:effectLst/>
              <a:latin typeface="Linux Libertine"/>
            </a:endParaRPr>
          </a:p>
        </p:txBody>
      </p:sp>
    </p:spTree>
    <p:extLst>
      <p:ext uri="{BB962C8B-B14F-4D97-AF65-F5344CB8AC3E}">
        <p14:creationId xmlns:p14="http://schemas.microsoft.com/office/powerpoint/2010/main" val="13100527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13115-2806-4BE1-AC97-09472C54BA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264" y="1584265"/>
            <a:ext cx="10515600" cy="67994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4DAFFD-82C4-411C-9AA2-80346505CA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6264" y="2162996"/>
            <a:ext cx="10515600" cy="4695004"/>
          </a:xfrm>
        </p:spPr>
        <p:txBody>
          <a:bodyPr>
            <a:normAutofit/>
          </a:bodyPr>
          <a:lstStyle/>
          <a:p>
            <a:pPr marL="0" indent="0">
              <a:buNone/>
            </a:pPr>
            <a:br>
              <a:rPr lang="en-US" sz="1800" dirty="0"/>
            </a:br>
            <a:r>
              <a:rPr lang="en-US" sz="3200" dirty="0"/>
              <a:t>Selecting Graphics</a:t>
            </a:r>
            <a:endParaRPr lang="en-US" sz="1800" dirty="0"/>
          </a:p>
          <a:p>
            <a:pPr lvl="1">
              <a:buClr>
                <a:srgbClr val="4167B1"/>
              </a:buClr>
              <a:buSzPct val="100000"/>
              <a:buFont typeface="Century Gothic" panose="020B0502020202020204" pitchFamily="34" charset="0"/>
              <a:buChar char="►"/>
              <a:defRPr/>
            </a:pPr>
            <a:r>
              <a:rPr lang="en-US" sz="1800" dirty="0"/>
              <a:t>Instruction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3200" dirty="0"/>
              <a:t>Creating Graphics in Excel</a:t>
            </a:r>
            <a:endParaRPr lang="en-US" sz="1800" dirty="0"/>
          </a:p>
          <a:p>
            <a:pPr lvl="1">
              <a:buClr>
                <a:srgbClr val="4167B1"/>
              </a:buClr>
              <a:buSzPct val="100000"/>
              <a:buFont typeface="Century Gothic" panose="020B0502020202020204" pitchFamily="34" charset="0"/>
              <a:buChar char="►"/>
              <a:defRPr/>
            </a:pPr>
            <a:r>
              <a:rPr lang="en-US" sz="1800" dirty="0"/>
              <a:t>Instruction</a:t>
            </a:r>
          </a:p>
          <a:p>
            <a:pPr lvl="1">
              <a:buClr>
                <a:srgbClr val="4167B1"/>
              </a:buClr>
              <a:buSzPct val="100000"/>
              <a:buFont typeface="Century Gothic" panose="020B0502020202020204" pitchFamily="34" charset="0"/>
              <a:buChar char="►"/>
              <a:defRPr/>
            </a:pPr>
            <a:r>
              <a:rPr lang="en-US" sz="1800" dirty="0"/>
              <a:t>Guided practice / check for understanding</a:t>
            </a:r>
          </a:p>
          <a:p>
            <a:pPr lvl="1">
              <a:buClr>
                <a:srgbClr val="4167B1"/>
              </a:buClr>
              <a:buSzPct val="100000"/>
              <a:buFont typeface="Century Gothic" panose="020B0502020202020204" pitchFamily="34" charset="0"/>
              <a:buChar char="►"/>
              <a:defRPr/>
            </a:pPr>
            <a:r>
              <a:rPr lang="en-US" sz="1800" dirty="0"/>
              <a:t>Independent Practice &amp; Assessment</a:t>
            </a:r>
          </a:p>
          <a:p>
            <a:pPr lvl="1">
              <a:buClr>
                <a:srgbClr val="4167B1"/>
              </a:buClr>
              <a:buSzPct val="100000"/>
              <a:buFont typeface="Century Gothic" panose="020B0502020202020204" pitchFamily="34" charset="0"/>
              <a:buChar char="►"/>
              <a:defRPr/>
            </a:pPr>
            <a:endParaRPr lang="en-US" sz="1800" dirty="0"/>
          </a:p>
          <a:p>
            <a:pPr marL="0" indent="0">
              <a:buNone/>
            </a:pPr>
            <a:r>
              <a:rPr lang="en-US" sz="3200" dirty="0"/>
              <a:t>Critique</a:t>
            </a:r>
            <a:endParaRPr lang="en-US" sz="1800" dirty="0"/>
          </a:p>
          <a:p>
            <a:pPr lvl="1">
              <a:buClr>
                <a:srgbClr val="4167B1"/>
              </a:buClr>
              <a:buSzPct val="100000"/>
              <a:buFont typeface="Century Gothic" panose="020B0502020202020204" pitchFamily="34" charset="0"/>
              <a:buChar char="►"/>
              <a:defRPr/>
            </a:pPr>
            <a:r>
              <a:rPr lang="en-US" sz="1800" dirty="0"/>
              <a:t>Guided practice / check for understanding</a:t>
            </a:r>
            <a:endParaRPr lang="en-US" sz="1800" b="1" dirty="0"/>
          </a:p>
          <a:p>
            <a:pPr marL="0" indent="0">
              <a:buNone/>
            </a:pPr>
            <a:endParaRPr lang="en-US" sz="16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5482E64-13D8-4A93-9225-5A2E6F4E3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77EFD-8A0A-43AB-91B3-716A1CD3BE0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92407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58185A-F891-45FA-9517-BD43ACAB78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77EFD-8A0A-43AB-91B3-716A1CD3BE07}" type="slidenum">
              <a:rPr lang="en-US" smtClean="0"/>
              <a:t>20</a:t>
            </a:fld>
            <a:endParaRPr lang="en-US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0F5B3433-CAA1-41A4-8B83-D053583255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3467" y="1564836"/>
            <a:ext cx="5146562" cy="2452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28DCD130-3993-4484-86CD-AA6221D130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934" y="1441216"/>
            <a:ext cx="11128131" cy="5152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81111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35BF26-0F59-48C4-91FA-7A6AE64A1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77EFD-8A0A-43AB-91B3-716A1CD3BE07}" type="slidenum">
              <a:rPr lang="en-US" smtClean="0"/>
              <a:t>21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BE9C0EE-DE63-480D-95FC-1730642054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5935" y="1458818"/>
            <a:ext cx="6435811" cy="4288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AC663DF-2083-40CF-B204-5F6922BF15E1}"/>
              </a:ext>
            </a:extLst>
          </p:cNvPr>
          <p:cNvSpPr txBox="1"/>
          <p:nvPr/>
        </p:nvSpPr>
        <p:spPr>
          <a:xfrm>
            <a:off x="1209366" y="5987018"/>
            <a:ext cx="837708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https://www.otherlab.com/blog-posts/us-energy-flow-super-sankey</a:t>
            </a:r>
          </a:p>
        </p:txBody>
      </p:sp>
    </p:spTree>
    <p:extLst>
      <p:ext uri="{BB962C8B-B14F-4D97-AF65-F5344CB8AC3E}">
        <p14:creationId xmlns:p14="http://schemas.microsoft.com/office/powerpoint/2010/main" val="2678345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03EE827-B635-45DB-ACAA-445393DCC9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3421" y="1540221"/>
            <a:ext cx="7296988" cy="445794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90863A4-FCA9-4C99-B46F-CFE7F939ECE6}"/>
              </a:ext>
            </a:extLst>
          </p:cNvPr>
          <p:cNvSpPr txBox="1"/>
          <p:nvPr/>
        </p:nvSpPr>
        <p:spPr>
          <a:xfrm>
            <a:off x="2644346" y="6205125"/>
            <a:ext cx="754586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effectLst/>
              </a:rPr>
              <a:t>Science Museum. “Florence Nightingale: The Pioneer Statistician.” Accessed October 20, 2021. </a:t>
            </a:r>
          </a:p>
          <a:p>
            <a:r>
              <a:rPr lang="en-US" sz="1200" dirty="0">
                <a:effectLst/>
                <a:hlinkClick r:id="rId3"/>
              </a:rPr>
              <a:t>https://www.sciencemuseum.org.uk/objects-and-stories/florence-nightingale-pioneer-statistician</a:t>
            </a:r>
            <a:r>
              <a:rPr lang="en-US" sz="1200" dirty="0">
                <a:effectLst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03197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EFFB673-71CA-444B-847E-8194E9CD6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77EFD-8A0A-43AB-91B3-716A1CD3BE07}" type="slidenum">
              <a:rPr lang="en-US" smtClean="0"/>
              <a:t>23</a:t>
            </a:fld>
            <a:endParaRPr lang="en-US"/>
          </a:p>
        </p:txBody>
      </p:sp>
      <p:pic>
        <p:nvPicPr>
          <p:cNvPr id="6146" name="Picture 2" descr="Image may contain Diagram Plot and Plan">
            <a:extLst>
              <a:ext uri="{FF2B5EF4-FFF2-40B4-BE49-F238E27FC236}">
                <a16:creationId xmlns:a16="http://schemas.microsoft.com/office/drawing/2014/main" id="{5B0EE551-1D8C-4FF6-8DD6-CB2D1300BA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0202" y="1591575"/>
            <a:ext cx="5851949" cy="43889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DB8F032-A55E-435B-9DB6-D16796B8DE26}"/>
              </a:ext>
            </a:extLst>
          </p:cNvPr>
          <p:cNvSpPr txBox="1"/>
          <p:nvPr/>
        </p:nvSpPr>
        <p:spPr>
          <a:xfrm>
            <a:off x="2631440" y="616634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 dirty="0">
                <a:solidFill>
                  <a:srgbClr val="000000"/>
                </a:solidFill>
                <a:effectLst/>
                <a:latin typeface="Linux Libertine"/>
              </a:rPr>
              <a:t>1858 - </a:t>
            </a:r>
            <a:r>
              <a:rPr lang="en-US" b="0" i="0" dirty="0">
                <a:solidFill>
                  <a:srgbClr val="000000"/>
                </a:solidFill>
                <a:effectLst/>
                <a:latin typeface="Linux Libertine"/>
                <a:hlinkClick r:id="rId3"/>
              </a:rPr>
              <a:t>John Snow</a:t>
            </a:r>
            <a:endParaRPr lang="en-US" b="0" i="0" dirty="0">
              <a:solidFill>
                <a:srgbClr val="000000"/>
              </a:solidFill>
              <a:effectLst/>
              <a:latin typeface="Linux Libertine"/>
            </a:endParaRPr>
          </a:p>
        </p:txBody>
      </p:sp>
    </p:spTree>
    <p:extLst>
      <p:ext uri="{BB962C8B-B14F-4D97-AF65-F5344CB8AC3E}">
        <p14:creationId xmlns:p14="http://schemas.microsoft.com/office/powerpoint/2010/main" val="10593960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B298AA0-BA4C-4058-931E-5CBCB1D3A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77EFD-8A0A-43AB-91B3-716A1CD3BE07}" type="slidenum">
              <a:rPr lang="en-US" smtClean="0"/>
              <a:t>24</a:t>
            </a:fld>
            <a:endParaRPr lang="en-US"/>
          </a:p>
        </p:txBody>
      </p:sp>
      <p:pic>
        <p:nvPicPr>
          <p:cNvPr id="7170" name="Picture 2" descr="Opioid death rates soared in communities where pain pills flowed - The Washington  Post">
            <a:extLst>
              <a:ext uri="{FF2B5EF4-FFF2-40B4-BE49-F238E27FC236}">
                <a16:creationId xmlns:a16="http://schemas.microsoft.com/office/drawing/2014/main" id="{8736DBD3-F20D-4D42-AE3E-CC35522E30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75252"/>
            <a:ext cx="3034158" cy="4863659"/>
          </a:xfrm>
          <a:prstGeom prst="rect">
            <a:avLst/>
          </a:prstGeom>
          <a:ln w="38100">
            <a:solidFill>
              <a:srgbClr val="0563C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D5CB7AD-AA99-45BA-820D-95227D110F7A}"/>
              </a:ext>
            </a:extLst>
          </p:cNvPr>
          <p:cNvSpPr txBox="1"/>
          <p:nvPr/>
        </p:nvSpPr>
        <p:spPr>
          <a:xfrm>
            <a:off x="4959419" y="5990278"/>
            <a:ext cx="6858473" cy="261610"/>
          </a:xfrm>
          <a:prstGeom prst="rect">
            <a:avLst/>
          </a:prstGeom>
          <a:solidFill>
            <a:srgbClr val="004481"/>
          </a:solidFill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b="0" i="0">
                <a:solidFill>
                  <a:srgbClr val="FFFFFF"/>
                </a:solidFill>
                <a:effectLst/>
                <a:latin typeface="Roboto" panose="02000000000000000000" pitchFamily="2" charset="0"/>
              </a:defRPr>
            </a:lvl1pPr>
          </a:lstStyle>
          <a:p>
            <a:r>
              <a:rPr lang="en-US" sz="1100" dirty="0"/>
              <a:t>https://www.washingtonpost.com/graphics/2019/investigations/opioid-pills-overdose-analysis/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74D78D-8178-44B7-B809-B4676C7422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2112" y="2931576"/>
            <a:ext cx="7809888" cy="2690801"/>
          </a:xfrm>
          <a:prstGeom prst="rect">
            <a:avLst/>
          </a:prstGeom>
          <a:ln w="38100">
            <a:solidFill>
              <a:srgbClr val="0563C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E7F90EA-DCF1-43EC-9116-BBA772AE3CD9}"/>
              </a:ext>
            </a:extLst>
          </p:cNvPr>
          <p:cNvSpPr txBox="1"/>
          <p:nvPr/>
        </p:nvSpPr>
        <p:spPr>
          <a:xfrm>
            <a:off x="5340655" y="2040600"/>
            <a:ext cx="6096000" cy="369332"/>
          </a:xfrm>
          <a:prstGeom prst="rect">
            <a:avLst/>
          </a:prstGeom>
          <a:solidFill>
            <a:srgbClr val="004481"/>
          </a:solidFill>
        </p:spPr>
        <p:txBody>
          <a:bodyPr wrap="square">
            <a:spAutoFit/>
          </a:bodyPr>
          <a:lstStyle/>
          <a:p>
            <a:pPr algn="ctr"/>
            <a:r>
              <a:rPr lang="en-US" b="0" i="0" dirty="0">
                <a:solidFill>
                  <a:srgbClr val="FFFFFF"/>
                </a:solidFill>
                <a:effectLst/>
                <a:latin typeface="Roboto" panose="02000000000000000000" pitchFamily="2" charset="0"/>
              </a:rPr>
              <a:t>NCHS Data Brief, Number 395, December 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49999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9870479-48EF-424C-B383-B7AC5446E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77EFD-8A0A-43AB-91B3-716A1CD3BE07}" type="slidenum">
              <a:rPr lang="en-US" smtClean="0"/>
              <a:t>25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0E0C48-5EE8-4748-AC0A-D4205643EC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4487" y="2508456"/>
            <a:ext cx="4664566" cy="2893688"/>
          </a:xfrm>
          <a:prstGeom prst="rect">
            <a:avLst/>
          </a:prstGeom>
          <a:ln w="38100">
            <a:solidFill>
              <a:srgbClr val="0563C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8A4873B-5A3F-4A68-88D7-E8DC12D561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2833" y="3870426"/>
            <a:ext cx="4164680" cy="2543589"/>
          </a:xfrm>
          <a:prstGeom prst="rect">
            <a:avLst/>
          </a:prstGeom>
          <a:ln w="38100">
            <a:solidFill>
              <a:srgbClr val="0563C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6FE0A0E-0DDA-44AA-9E90-828896049E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2833" y="1260380"/>
            <a:ext cx="4164680" cy="2496153"/>
          </a:xfrm>
          <a:prstGeom prst="rect">
            <a:avLst/>
          </a:prstGeom>
          <a:ln w="38100">
            <a:solidFill>
              <a:srgbClr val="0563C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C2FB1A7-5221-4603-A00C-7FEE0697EF3A}"/>
              </a:ext>
            </a:extLst>
          </p:cNvPr>
          <p:cNvSpPr txBox="1"/>
          <p:nvPr/>
        </p:nvSpPr>
        <p:spPr>
          <a:xfrm>
            <a:off x="691314" y="1384972"/>
            <a:ext cx="531040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400" b="1" i="0" dirty="0">
                <a:solidFill>
                  <a:srgbClr val="2A2A2A"/>
                </a:solidFill>
                <a:effectLst/>
                <a:latin typeface="Postoni"/>
                <a:hlinkClick r:id="rId5"/>
              </a:rPr>
              <a:t>76 billion opioid pills: Newly released federal data unmasks the epidemic</a:t>
            </a:r>
            <a:endParaRPr lang="en-US" sz="2400" b="1" i="0" dirty="0">
              <a:solidFill>
                <a:srgbClr val="2A2A2A"/>
              </a:solidFill>
              <a:effectLst/>
              <a:latin typeface="Postoni"/>
            </a:endParaRPr>
          </a:p>
        </p:txBody>
      </p:sp>
    </p:spTree>
    <p:extLst>
      <p:ext uri="{BB962C8B-B14F-4D97-AF65-F5344CB8AC3E}">
        <p14:creationId xmlns:p14="http://schemas.microsoft.com/office/powerpoint/2010/main" val="2960461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E0EB8F-B3BC-4F52-B4F2-6660D098A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Learn More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905CAD-C3C0-4A4C-AC83-C15D93063C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Alexander, M., </a:t>
            </a:r>
            <a:r>
              <a:rPr lang="en-US" dirty="0" err="1"/>
              <a:t>Kusleika</a:t>
            </a:r>
            <a:r>
              <a:rPr lang="en-US" dirty="0"/>
              <a:t>, R. and </a:t>
            </a:r>
            <a:r>
              <a:rPr lang="en-US" dirty="0" err="1"/>
              <a:t>Walkenbach</a:t>
            </a:r>
            <a:r>
              <a:rPr lang="en-US" dirty="0"/>
              <a:t>, J. </a:t>
            </a:r>
            <a:r>
              <a:rPr lang="en-US" b="1" dirty="0"/>
              <a:t>Excel 2019 Bible</a:t>
            </a:r>
            <a:r>
              <a:rPr lang="en-US" dirty="0"/>
              <a:t>. Wiley Press. 2018.</a:t>
            </a:r>
          </a:p>
          <a:p>
            <a:r>
              <a:rPr lang="en-US" dirty="0">
                <a:effectLst/>
              </a:rPr>
              <a:t>“The Information Master: Jean-Baptiste Colbert’s Secret State Intelligence System (Cultures Of Knowledge In The Early Modern World): Soll, Jacob: 9780472034642: </a:t>
            </a:r>
            <a:r>
              <a:rPr lang="en-US" dirty="0" err="1">
                <a:effectLst/>
              </a:rPr>
              <a:t>Amazon.Com</a:t>
            </a:r>
            <a:r>
              <a:rPr lang="en-US" dirty="0">
                <a:effectLst/>
              </a:rPr>
              <a:t>: Books.” </a:t>
            </a:r>
            <a:r>
              <a:rPr lang="en-US" dirty="0">
                <a:effectLst/>
                <a:hlinkClick r:id="rId2"/>
              </a:rPr>
              <a:t>https://www.amazon.com/dp/0472034642?ref=ppx_yo2ov_dt_b_fed_asin_title</a:t>
            </a:r>
            <a:r>
              <a:rPr lang="en-US" dirty="0">
                <a:effectLst/>
              </a:rPr>
              <a:t>.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BA9621-801F-4AB9-94AD-B535BB3E6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77EFD-8A0A-43AB-91B3-716A1CD3BE0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4182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0EDE6-FE7A-4A83-9DA2-71FDD8A7AF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2741" y="1943188"/>
            <a:ext cx="10515600" cy="67994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Selecting a graphic – considerations</a:t>
            </a:r>
            <a:endParaRPr lang="en-US" b="1" dirty="0">
              <a:solidFill>
                <a:srgbClr val="4167B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AED61B-4272-4F0A-87B1-7D82063881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2741" y="3164896"/>
            <a:ext cx="9859393" cy="4351338"/>
          </a:xfrm>
        </p:spPr>
        <p:txBody>
          <a:bodyPr>
            <a:normAutofit/>
          </a:bodyPr>
          <a:lstStyle/>
          <a:p>
            <a:pPr>
              <a:buClr>
                <a:srgbClr val="4167B1"/>
              </a:buClr>
              <a:buSzPct val="100000"/>
              <a:buFont typeface="Century Gothic" panose="020B0502020202020204" pitchFamily="34" charset="0"/>
              <a:buChar char="►"/>
            </a:pPr>
            <a:r>
              <a:rPr lang="en-US" dirty="0"/>
              <a:t>What story do you want to tell?</a:t>
            </a:r>
          </a:p>
          <a:p>
            <a:pPr>
              <a:buClr>
                <a:srgbClr val="4167B1"/>
              </a:buClr>
              <a:buSzPct val="100000"/>
              <a:buFont typeface="Century Gothic" panose="020B0502020202020204" pitchFamily="34" charset="0"/>
              <a:buChar char="►"/>
            </a:pPr>
            <a:r>
              <a:rPr lang="en-US" dirty="0"/>
              <a:t>Who is the audience?</a:t>
            </a:r>
          </a:p>
          <a:p>
            <a:pPr>
              <a:buClr>
                <a:srgbClr val="4167B1"/>
              </a:buClr>
              <a:buSzPct val="100000"/>
              <a:buFont typeface="Century Gothic" panose="020B0502020202020204" pitchFamily="34" charset="0"/>
              <a:buChar char="►"/>
            </a:pPr>
            <a:r>
              <a:rPr lang="en-US" dirty="0"/>
              <a:t>What types of data and limitations are you working with?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76132E-72EA-47B9-B30F-2637D4B318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77EFD-8A0A-43AB-91B3-716A1CD3BE0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22500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C7C9AB-B9AC-48AD-B258-A7DAEBBEC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77EFD-8A0A-43AB-91B3-716A1CD3BE07}" type="slidenum">
              <a:rPr lang="en-US" smtClean="0"/>
              <a:t>4</a:t>
            </a:fld>
            <a:endParaRPr lang="en-US"/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E065EC1B-5A77-4F10-840E-EA1061B664C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8" t="10559" r="2672"/>
          <a:stretch/>
        </p:blipFill>
        <p:spPr>
          <a:xfrm>
            <a:off x="2474996" y="1658983"/>
            <a:ext cx="6402169" cy="4575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6384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0EDE6-FE7A-4A83-9DA2-71FDD8A7AF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6264" y="1474991"/>
            <a:ext cx="10515600" cy="67994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Precision</a:t>
            </a:r>
            <a:endParaRPr lang="en-US" b="1" dirty="0">
              <a:solidFill>
                <a:srgbClr val="4167B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AED61B-4272-4F0A-87B1-7D82063881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6131" y="2370137"/>
            <a:ext cx="5047035" cy="4351338"/>
          </a:xfrm>
        </p:spPr>
        <p:txBody>
          <a:bodyPr>
            <a:normAutofit/>
          </a:bodyPr>
          <a:lstStyle/>
          <a:p>
            <a:pPr>
              <a:buClr>
                <a:srgbClr val="4167B1"/>
              </a:buClr>
              <a:buSzPct val="100000"/>
              <a:buFont typeface="Century Gothic" panose="020B0502020202020204" pitchFamily="34" charset="0"/>
              <a:buChar char="►"/>
            </a:pPr>
            <a:r>
              <a:rPr lang="en-US" dirty="0"/>
              <a:t>Exact values and underlying data are important</a:t>
            </a:r>
          </a:p>
          <a:p>
            <a:pPr>
              <a:buClr>
                <a:srgbClr val="4167B1"/>
              </a:buClr>
              <a:buSzPct val="100000"/>
              <a:buFont typeface="Century Gothic" panose="020B0502020202020204" pitchFamily="34" charset="0"/>
              <a:buChar char="►"/>
            </a:pPr>
            <a:r>
              <a:rPr lang="en-US" dirty="0"/>
              <a:t>Diverse audience – each viewer may want to explore different facets of data in detail</a:t>
            </a:r>
          </a:p>
          <a:p>
            <a:pPr>
              <a:buClr>
                <a:srgbClr val="4167B1"/>
              </a:buClr>
              <a:buSzPct val="100000"/>
              <a:buFont typeface="Century Gothic" panose="020B0502020202020204" pitchFamily="34" charset="0"/>
              <a:buChar char="►"/>
            </a:pPr>
            <a:endParaRPr lang="en-US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A8346D34-9C2E-4C4D-861F-F49FD4D58A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577" y="2301886"/>
            <a:ext cx="5090601" cy="3398815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299F38-9121-44E6-A681-2A7BBDB20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77EFD-8A0A-43AB-91B3-716A1CD3BE07}" type="slidenum">
              <a:rPr lang="en-US" smtClean="0"/>
              <a:t>5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470AD3-8438-4804-B1F8-084DA3255BEC}"/>
              </a:ext>
            </a:extLst>
          </p:cNvPr>
          <p:cNvSpPr txBox="1"/>
          <p:nvPr/>
        </p:nvSpPr>
        <p:spPr>
          <a:xfrm>
            <a:off x="6717974" y="1970265"/>
            <a:ext cx="4355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Top Ten Most Visited National Parks</a:t>
            </a:r>
          </a:p>
        </p:txBody>
      </p:sp>
    </p:spTree>
    <p:extLst>
      <p:ext uri="{BB962C8B-B14F-4D97-AF65-F5344CB8AC3E}">
        <p14:creationId xmlns:p14="http://schemas.microsoft.com/office/powerpoint/2010/main" val="22625310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0EDE6-FE7A-4A83-9DA2-71FDD8A7AF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06813"/>
            <a:ext cx="10515600" cy="67994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Precision – </a:t>
            </a:r>
            <a:r>
              <a:rPr lang="en-US" b="1" dirty="0">
                <a:solidFill>
                  <a:srgbClr val="4167B1"/>
                </a:solidFill>
              </a:rPr>
              <a:t>Tables</a:t>
            </a:r>
            <a:r>
              <a:rPr lang="en-US" b="1" dirty="0"/>
              <a:t> </a:t>
            </a:r>
            <a:endParaRPr lang="en-US" b="1" dirty="0">
              <a:solidFill>
                <a:srgbClr val="4167B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AED61B-4272-4F0A-87B1-7D82063881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829" y="2370137"/>
            <a:ext cx="5047035" cy="4351338"/>
          </a:xfrm>
        </p:spPr>
        <p:txBody>
          <a:bodyPr>
            <a:normAutofit/>
          </a:bodyPr>
          <a:lstStyle/>
          <a:p>
            <a:pPr>
              <a:buClr>
                <a:srgbClr val="4167B1"/>
              </a:buClr>
              <a:buSzPct val="100000"/>
              <a:buFont typeface="Century Gothic" panose="020B0502020202020204" pitchFamily="34" charset="0"/>
              <a:buChar char="►"/>
            </a:pPr>
            <a:r>
              <a:rPr lang="en-US" dirty="0"/>
              <a:t>Do:</a:t>
            </a:r>
          </a:p>
          <a:p>
            <a:pPr lvl="1">
              <a:buClr>
                <a:srgbClr val="4167B1"/>
              </a:buClr>
              <a:buSzPct val="100000"/>
              <a:buFont typeface="Century Gothic" panose="020B0502020202020204" pitchFamily="34" charset="0"/>
              <a:buChar char="►"/>
            </a:pPr>
            <a:r>
              <a:rPr lang="en-US" dirty="0"/>
              <a:t>Format! Apply color, font, and sparklines to help the user interpret data quickly</a:t>
            </a:r>
          </a:p>
          <a:p>
            <a:pPr>
              <a:buClr>
                <a:srgbClr val="4167B1"/>
              </a:buClr>
              <a:buSzPct val="100000"/>
              <a:buFont typeface="Century Gothic" panose="020B0502020202020204" pitchFamily="34" charset="0"/>
              <a:buChar char="►"/>
            </a:pPr>
            <a:endParaRPr lang="en-US" dirty="0"/>
          </a:p>
          <a:p>
            <a:pPr>
              <a:buClr>
                <a:srgbClr val="4167B1"/>
              </a:buClr>
              <a:buSzPct val="100000"/>
              <a:buFont typeface="Century Gothic" panose="020B0502020202020204" pitchFamily="34" charset="0"/>
              <a:buChar char="►"/>
            </a:pPr>
            <a:r>
              <a:rPr lang="en-US" dirty="0"/>
              <a:t>Don’t:</a:t>
            </a:r>
          </a:p>
          <a:p>
            <a:pPr lvl="1">
              <a:buClr>
                <a:srgbClr val="4167B1"/>
              </a:buClr>
              <a:buSzPct val="100000"/>
              <a:buFont typeface="Century Gothic" panose="020B0502020202020204" pitchFamily="34" charset="0"/>
              <a:buChar char="►"/>
            </a:pPr>
            <a:r>
              <a:rPr lang="en-US" dirty="0"/>
              <a:t>Skip comparison to other graphic representations. Make sure tables are used with care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567766C1-41C9-42C0-8AF8-B8FB658B17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4064" y="2405808"/>
            <a:ext cx="5090601" cy="3398815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C809A8-0F22-4D4A-A317-E55A1ACC6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77EFD-8A0A-43AB-91B3-716A1CD3BE07}" type="slidenum">
              <a:rPr lang="en-US" smtClean="0"/>
              <a:t>6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17363C8-3E8F-4C53-B15D-E51413443108}"/>
              </a:ext>
            </a:extLst>
          </p:cNvPr>
          <p:cNvSpPr txBox="1"/>
          <p:nvPr/>
        </p:nvSpPr>
        <p:spPr>
          <a:xfrm>
            <a:off x="6350577" y="1946783"/>
            <a:ext cx="4355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Top Ten Most Visited National Parks</a:t>
            </a:r>
          </a:p>
        </p:txBody>
      </p:sp>
    </p:spTree>
    <p:extLst>
      <p:ext uri="{BB962C8B-B14F-4D97-AF65-F5344CB8AC3E}">
        <p14:creationId xmlns:p14="http://schemas.microsoft.com/office/powerpoint/2010/main" val="4923031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0EDE6-FE7A-4A83-9DA2-71FDD8A7A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Distribution</a:t>
            </a:r>
            <a:endParaRPr lang="en-US" b="1" dirty="0">
              <a:solidFill>
                <a:srgbClr val="4167B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AED61B-4272-4F0A-87B1-7D82063881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7965" y="2211931"/>
            <a:ext cx="5047035" cy="4351338"/>
          </a:xfrm>
        </p:spPr>
        <p:txBody>
          <a:bodyPr>
            <a:normAutofit/>
          </a:bodyPr>
          <a:lstStyle/>
          <a:p>
            <a:pPr>
              <a:buClr>
                <a:srgbClr val="4167B1"/>
              </a:buClr>
              <a:buSzPct val="100000"/>
              <a:buFont typeface="Century Gothic" panose="020B0502020202020204" pitchFamily="34" charset="0"/>
              <a:buChar char="►"/>
            </a:pPr>
            <a:r>
              <a:rPr lang="en-US" dirty="0"/>
              <a:t>Explore the frequency distribution (shape) of a set of continuous data</a:t>
            </a:r>
          </a:p>
          <a:p>
            <a:pPr>
              <a:buClr>
                <a:srgbClr val="4167B1"/>
              </a:buClr>
              <a:buSzPct val="100000"/>
              <a:buFont typeface="Century Gothic" panose="020B0502020202020204" pitchFamily="34" charset="0"/>
              <a:buChar char="►"/>
            </a:pPr>
            <a:r>
              <a:rPr lang="en-US" dirty="0"/>
              <a:t>For one field, use a histogram</a:t>
            </a:r>
          </a:p>
          <a:p>
            <a:pPr>
              <a:buClr>
                <a:srgbClr val="4167B1"/>
              </a:buClr>
              <a:buSzPct val="100000"/>
              <a:buFont typeface="Century Gothic" panose="020B0502020202020204" pitchFamily="34" charset="0"/>
              <a:buChar char="►"/>
            </a:pPr>
            <a:r>
              <a:rPr lang="en-US" dirty="0"/>
              <a:t>To provide more information, try a box or violin plot</a:t>
            </a:r>
          </a:p>
          <a:p>
            <a:pPr>
              <a:buClr>
                <a:srgbClr val="4167B1"/>
              </a:buClr>
              <a:buSzPct val="100000"/>
              <a:buFont typeface="Century Gothic" panose="020B0502020202020204" pitchFamily="34" charset="0"/>
              <a:buChar char="►"/>
            </a:pPr>
            <a:endParaRPr lang="en-US" dirty="0"/>
          </a:p>
          <a:p>
            <a:pPr>
              <a:buClr>
                <a:srgbClr val="4167B1"/>
              </a:buClr>
              <a:buSzPct val="100000"/>
              <a:buFont typeface="Century Gothic" panose="020B0502020202020204" pitchFamily="34" charset="0"/>
              <a:buChar char="►"/>
            </a:pPr>
            <a:endParaRPr lang="en-US" dirty="0"/>
          </a:p>
        </p:txBody>
      </p:sp>
      <p:sp>
        <p:nvSpPr>
          <p:cNvPr id="4" name="AutoShape 4">
            <a:extLst>
              <a:ext uri="{FF2B5EF4-FFF2-40B4-BE49-F238E27FC236}">
                <a16:creationId xmlns:a16="http://schemas.microsoft.com/office/drawing/2014/main" id="{BD3FAB68-8221-4968-9CAD-11240B44E02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D37D2F-E13A-4337-BF0D-FCD5C03A7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3599" y="1870753"/>
            <a:ext cx="5887971" cy="3633719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2AAB56-CBA3-47E7-BE99-420541295E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77EFD-8A0A-43AB-91B3-716A1CD3BE0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5290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0EDE6-FE7A-4A83-9DA2-71FDD8A7AF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685859"/>
            <a:ext cx="10515600" cy="67994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Distribution – </a:t>
            </a:r>
            <a:r>
              <a:rPr lang="en-US" b="1" dirty="0">
                <a:solidFill>
                  <a:srgbClr val="4167B1"/>
                </a:solidFill>
              </a:rPr>
              <a:t>Histogram</a:t>
            </a:r>
            <a:r>
              <a:rPr lang="en-US" b="1" dirty="0"/>
              <a:t> </a:t>
            </a:r>
            <a:endParaRPr lang="en-US" b="1" dirty="0">
              <a:solidFill>
                <a:srgbClr val="4167B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AED61B-4272-4F0A-87B1-7D82063881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7380" y="2370137"/>
            <a:ext cx="4879020" cy="4351338"/>
          </a:xfrm>
        </p:spPr>
        <p:txBody>
          <a:bodyPr>
            <a:normAutofit/>
          </a:bodyPr>
          <a:lstStyle/>
          <a:p>
            <a:pPr>
              <a:buClr>
                <a:srgbClr val="4167B1"/>
              </a:buClr>
              <a:buSzPct val="100000"/>
              <a:buFont typeface="Century Gothic" panose="020B0502020202020204" pitchFamily="34" charset="0"/>
              <a:buChar char="►"/>
            </a:pPr>
            <a:r>
              <a:rPr lang="en-US" dirty="0"/>
              <a:t>Do:</a:t>
            </a:r>
          </a:p>
          <a:p>
            <a:pPr lvl="1">
              <a:buClr>
                <a:srgbClr val="4167B1"/>
              </a:buClr>
              <a:buSzPct val="100000"/>
              <a:buFont typeface="Century Gothic" panose="020B0502020202020204" pitchFamily="34" charset="0"/>
              <a:buChar char="►"/>
            </a:pPr>
            <a:r>
              <a:rPr lang="en-US" dirty="0"/>
              <a:t>Select the bin size to best show the shape of the data</a:t>
            </a:r>
          </a:p>
          <a:p>
            <a:pPr>
              <a:buClr>
                <a:srgbClr val="4167B1"/>
              </a:buClr>
              <a:buSzPct val="100000"/>
              <a:buFont typeface="Century Gothic" panose="020B0502020202020204" pitchFamily="34" charset="0"/>
              <a:buChar char="►"/>
            </a:pPr>
            <a:endParaRPr lang="en-US" dirty="0"/>
          </a:p>
          <a:p>
            <a:pPr>
              <a:buClr>
                <a:srgbClr val="4167B1"/>
              </a:buClr>
              <a:buSzPct val="100000"/>
              <a:buFont typeface="Century Gothic" panose="020B0502020202020204" pitchFamily="34" charset="0"/>
              <a:buChar char="►"/>
            </a:pPr>
            <a:r>
              <a:rPr lang="en-US" dirty="0"/>
              <a:t>Don’t:</a:t>
            </a:r>
          </a:p>
          <a:p>
            <a:pPr lvl="1">
              <a:buClr>
                <a:srgbClr val="4167B1"/>
              </a:buClr>
              <a:buSzPct val="100000"/>
              <a:buFont typeface="Century Gothic" panose="020B0502020202020204" pitchFamily="34" charset="0"/>
              <a:buChar char="►"/>
            </a:pPr>
            <a:r>
              <a:rPr lang="en-US" dirty="0"/>
              <a:t>Create bins of different sizes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99237BC-B667-4D0D-9517-A614169ECC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304737"/>
            <a:ext cx="5680790" cy="3505859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CDC778-8119-47C5-8131-30FAA197A0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77EFD-8A0A-43AB-91B3-716A1CD3BE0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92277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90EDE6-FE7A-4A83-9DA2-71FDD8A7AF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18189"/>
            <a:ext cx="10515600" cy="679940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Relationship</a:t>
            </a:r>
            <a:endParaRPr lang="en-US" b="1" dirty="0">
              <a:solidFill>
                <a:srgbClr val="4167B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AED61B-4272-4F0A-87B1-7D82063881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1459" y="2648864"/>
            <a:ext cx="5047035" cy="4351338"/>
          </a:xfrm>
        </p:spPr>
        <p:txBody>
          <a:bodyPr>
            <a:normAutofit/>
          </a:bodyPr>
          <a:lstStyle/>
          <a:p>
            <a:pPr>
              <a:buClr>
                <a:srgbClr val="4167B1"/>
              </a:buClr>
              <a:buSzPct val="100000"/>
              <a:buFont typeface="Century Gothic" panose="020B0502020202020204" pitchFamily="34" charset="0"/>
              <a:buChar char="►"/>
            </a:pPr>
            <a:r>
              <a:rPr lang="en-US" dirty="0"/>
              <a:t>Show relationship between numerical variables </a:t>
            </a:r>
          </a:p>
          <a:p>
            <a:pPr>
              <a:buClr>
                <a:srgbClr val="4167B1"/>
              </a:buClr>
              <a:buSzPct val="100000"/>
              <a:buFont typeface="Century Gothic" panose="020B0502020202020204" pitchFamily="34" charset="0"/>
              <a:buChar char="►"/>
            </a:pPr>
            <a:endParaRPr lang="en-US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72C461CF-002E-44EB-B78E-2228269F4B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3188" y="1690688"/>
            <a:ext cx="6197353" cy="44266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E349C8-AFD5-4781-8B05-833A1F1F7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77EFD-8A0A-43AB-91B3-716A1CD3BE0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56154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PPRESENTATIONGUID" val="af9bf677-4d70-425c-8bee-3cf0b0218038"/>
  <p:tag name="TPVERSION" val="8"/>
  <p:tag name="TPFULLVERSION" val="8.9.4.26"/>
  <p:tag name="PPTVERSION" val="16"/>
  <p:tag name="TPOS" val="2"/>
  <p:tag name="TPLASTSAVEVERSION" val="6.4 PC"/>
</p:tagLst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8131</TotalTime>
  <Words>654</Words>
  <Application>Microsoft Office PowerPoint</Application>
  <PresentationFormat>Widescreen</PresentationFormat>
  <Paragraphs>124</Paragraphs>
  <Slides>26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5" baseType="lpstr">
      <vt:lpstr>Arial</vt:lpstr>
      <vt:lpstr>Calibri</vt:lpstr>
      <vt:lpstr>Calibri Light</vt:lpstr>
      <vt:lpstr>Century Gothic</vt:lpstr>
      <vt:lpstr>Linux Libertine</vt:lpstr>
      <vt:lpstr>Postoni</vt:lpstr>
      <vt:lpstr>Roboto</vt:lpstr>
      <vt:lpstr>Wingdings</vt:lpstr>
      <vt:lpstr>1_Office Theme</vt:lpstr>
      <vt:lpstr> Data Visualization</vt:lpstr>
      <vt:lpstr>Agenda</vt:lpstr>
      <vt:lpstr>Selecting a graphic – considerations</vt:lpstr>
      <vt:lpstr>PowerPoint Presentation</vt:lpstr>
      <vt:lpstr>Precision</vt:lpstr>
      <vt:lpstr>Precision – Tables </vt:lpstr>
      <vt:lpstr>Distribution</vt:lpstr>
      <vt:lpstr>Distribution – Histogram </vt:lpstr>
      <vt:lpstr>Relationship</vt:lpstr>
      <vt:lpstr>Relationship – Scatter Plot </vt:lpstr>
      <vt:lpstr>Comparison</vt:lpstr>
      <vt:lpstr>Comparison – Bar Plot </vt:lpstr>
      <vt:lpstr>Composition</vt:lpstr>
      <vt:lpstr>Composition – Tree Map</vt:lpstr>
      <vt:lpstr>Selecting a graphic</vt:lpstr>
      <vt:lpstr>History of Data Visualization</vt:lpstr>
      <vt:lpstr>PowerPoint Presentation</vt:lpstr>
      <vt:lpstr>Putting Data in Context and Supporting Decisions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Learn More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Todd Hamill</dc:creator>
  <cp:lastModifiedBy>Walt DeGrange</cp:lastModifiedBy>
  <cp:revision>29</cp:revision>
  <dcterms:created xsi:type="dcterms:W3CDTF">2020-08-18T23:21:46Z</dcterms:created>
  <dcterms:modified xsi:type="dcterms:W3CDTF">2025-03-09T17:16:31Z</dcterms:modified>
</cp:coreProperties>
</file>